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9" r:id="rId2"/>
    <p:sldId id="300" r:id="rId3"/>
    <p:sldId id="298" r:id="rId4"/>
    <p:sldId id="307" r:id="rId5"/>
    <p:sldId id="308" r:id="rId6"/>
    <p:sldId id="301" r:id="rId7"/>
    <p:sldId id="30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85" autoAdjust="0"/>
    <p:restoredTop sz="86856" autoAdjust="0"/>
  </p:normalViewPr>
  <p:slideViewPr>
    <p:cSldViewPr>
      <p:cViewPr>
        <p:scale>
          <a:sx n="80" d="100"/>
          <a:sy n="80" d="100"/>
        </p:scale>
        <p:origin x="-1338" y="24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A1B1C-FB33-41AA-A052-39DCCBD72662}" type="datetimeFigureOut">
              <a:rPr lang="en-US" smtClean="0"/>
              <a:t>11/28/2014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38B7E-D866-44F5-8747-6E6D56E67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9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6DBE56F-A02D-4CE9-B689-9BF4A4EEF218}" type="slidenum">
              <a:rPr lang="en-ZA" sz="1200" smtClean="0">
                <a:solidFill>
                  <a:srgbClr val="000000"/>
                </a:solidFill>
              </a:rPr>
              <a:pPr/>
              <a:t>1</a:t>
            </a:fld>
            <a:endParaRPr lang="en-ZA" sz="1200" smtClean="0">
              <a:solidFill>
                <a:srgbClr val="000000"/>
              </a:solidFill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What</a:t>
            </a:r>
            <a:r>
              <a:rPr lang="en-ZA" baseline="0" dirty="0" smtClean="0"/>
              <a:t> are sustainable livelihoods?</a:t>
            </a:r>
          </a:p>
          <a:p>
            <a:r>
              <a:rPr lang="en-ZA" baseline="0" dirty="0" smtClean="0"/>
              <a:t>How does SL link with ED and training in EPWP?</a:t>
            </a:r>
          </a:p>
          <a:p>
            <a:r>
              <a:rPr lang="en-ZA" baseline="0" dirty="0" smtClean="0"/>
              <a:t>Best practices for SL in EPWP?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32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What</a:t>
            </a:r>
            <a:r>
              <a:rPr lang="en-ZA" baseline="0" dirty="0" smtClean="0"/>
              <a:t> are sustainable livelihoods?</a:t>
            </a:r>
          </a:p>
          <a:p>
            <a:r>
              <a:rPr lang="en-ZA" baseline="0" dirty="0" smtClean="0"/>
              <a:t>How does SL link with ED and training in EPWP?</a:t>
            </a:r>
          </a:p>
          <a:p>
            <a:r>
              <a:rPr lang="en-ZA" baseline="0" dirty="0" smtClean="0"/>
              <a:t>Best practices for SL in EPWP?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32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What</a:t>
            </a:r>
            <a:r>
              <a:rPr lang="en-ZA" baseline="0" dirty="0" smtClean="0"/>
              <a:t> are sustainable livelihoods?</a:t>
            </a:r>
          </a:p>
          <a:p>
            <a:r>
              <a:rPr lang="en-ZA" baseline="0" dirty="0" smtClean="0"/>
              <a:t>How does SL link with ED and training in EPWP?</a:t>
            </a:r>
          </a:p>
          <a:p>
            <a:r>
              <a:rPr lang="en-ZA" baseline="0" dirty="0" smtClean="0"/>
              <a:t>Best practices for SL in EPWP?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32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What</a:t>
            </a:r>
            <a:r>
              <a:rPr lang="en-ZA" baseline="0" dirty="0" smtClean="0"/>
              <a:t> are sustainable livelihoods?</a:t>
            </a:r>
          </a:p>
          <a:p>
            <a:r>
              <a:rPr lang="en-ZA" baseline="0" dirty="0" smtClean="0"/>
              <a:t>How does SL link with ED and training in EPWP?</a:t>
            </a:r>
          </a:p>
          <a:p>
            <a:r>
              <a:rPr lang="en-ZA" baseline="0" dirty="0" smtClean="0"/>
              <a:t>Best practices for SL in EPWP?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32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What</a:t>
            </a:r>
            <a:r>
              <a:rPr lang="en-ZA" baseline="0" dirty="0" smtClean="0"/>
              <a:t> are sustainable livelihoods?</a:t>
            </a:r>
          </a:p>
          <a:p>
            <a:r>
              <a:rPr lang="en-ZA" baseline="0" dirty="0" smtClean="0"/>
              <a:t>How does SL link with ED and training in EPWP?</a:t>
            </a:r>
          </a:p>
          <a:p>
            <a:r>
              <a:rPr lang="en-ZA" baseline="0" dirty="0" smtClean="0"/>
              <a:t>Best practices for SL in EPWP?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38B7E-D866-44F5-8747-6E6D56E678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3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A6F55-39C5-4F06-AF4F-C6382F95AE11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7DD37-D143-4A26-B664-587C2E7C05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2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8B756-2806-4E4E-9793-7A66FCA13A2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224B1-A6FE-43DC-8AE9-B455971C6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63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E2293-6E34-4E15-BE1B-19CDC9C98BB6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02F9B-D318-4C2E-A633-B36A1FC1EC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78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AB1B-B8B5-4C2D-937B-E61021A9EAE2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45439-8E24-447A-9919-F5E152761D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713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14C0D-17CB-4AD4-BE0E-EBF7DDE0358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2755D-AFB1-46E4-BFED-5DD1DE4BDC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33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3AF05-2469-4438-948F-30B35332BE62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A21B0-CC5F-4CF1-81F1-2A4E578DA6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994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8A4C3-859F-4133-B107-D898D95A8261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8DA9D-EB2C-41C5-BD1D-F19924999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51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83886-B5CA-4BE1-B44A-1E7369794406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A3150-06E0-4960-A8D3-E3810B8C6D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0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5A336-B56C-49E2-BFF1-59B3257EE0EA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633A3-8B7A-4351-BFEE-A99ECD4E16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61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9C380-E5FF-44E6-803C-2872A28403BD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7D8B8-7330-440F-BA21-216C0F3C7A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52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A2214-8BE1-43B9-B348-D362C436FFF9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4BA49-37F5-4B88-977E-540760EE37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98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164EA-7183-4A96-97D6-B7281E88E058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384B-B512-4F7E-B374-9909BAA3DD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31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07273-8383-48B2-A7E3-E0B041FE975A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B82AE-0B2E-4F40-8347-6135EF1465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3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B929B-2033-4E9C-A80F-A120A942FBBE}" type="datetime1">
              <a:rPr lang="en-US">
                <a:solidFill>
                  <a:srgbClr val="000000"/>
                </a:solidFill>
              </a:rPr>
              <a:pPr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98A5C-DF17-4DB4-808E-7876190989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5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14D977A-102E-4CA6-BF5F-775AF58C3F5A}" type="datetime1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11/28/2014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2718A46-5651-4695-8472-3EF2433C0C2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9638"/>
            <a:ext cx="915828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49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9983" y="457200"/>
            <a:ext cx="8405812" cy="26939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Expanded Public Works Programme Summit </a:t>
            </a:r>
            <a:r>
              <a:rPr lang="en-US" sz="9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9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9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9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27 – 28 November 2014</a:t>
            </a:r>
            <a:br>
              <a:rPr lang="en-US" sz="2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Commission (2) on the </a:t>
            </a:r>
            <a:br>
              <a:rPr lang="en-US" sz="2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7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Implementation of Sustainable Livelihoods</a:t>
            </a: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Facilitators: </a:t>
            </a:r>
            <a:r>
              <a:rPr lang="en-US" sz="31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Mr</a:t>
            </a:r>
            <a:r>
              <a:rPr lang="en-US" sz="3100" b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b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 </a:t>
            </a:r>
            <a:r>
              <a:rPr lang="en-US" sz="31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Tundzi</a:t>
            </a: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&amp; Mr G Sibanda</a:t>
            </a:r>
            <a:b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Rapporteur: Mr </a:t>
            </a:r>
            <a:r>
              <a:rPr lang="en-US" sz="31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Makgale</a:t>
            </a:r>
            <a:r>
              <a:rPr lang="en-US" sz="31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b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Moela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48131" name="Line 4"/>
          <p:cNvSpPr>
            <a:spLocks noChangeShapeType="1"/>
          </p:cNvSpPr>
          <p:nvPr/>
        </p:nvSpPr>
        <p:spPr bwMode="auto">
          <a:xfrm>
            <a:off x="323850" y="3500438"/>
            <a:ext cx="8439150" cy="4762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8132" name="Picture 6" descr="EPWP letterhead temp-1_2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463" y="3756025"/>
            <a:ext cx="67691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13" descr="63-IMG_628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013325"/>
            <a:ext cx="3527425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4" name="Picture 4" descr="14-EPWP-00825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325"/>
            <a:ext cx="2916238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5" name="Picture 5" descr="30 EPWP-ECD- CRECH-009818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63" y="5013325"/>
            <a:ext cx="2954337" cy="1844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6AEBF-0B26-4A34-91C6-267031CCBF5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122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r>
              <a:rPr lang="en-US" b="1" dirty="0" smtClean="0">
                <a:latin typeface="Calibri" pitchFamily="34" charset="0"/>
              </a:rPr>
              <a:t>Outline</a:t>
            </a:r>
            <a:endParaRPr lang="en-GB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4419600"/>
          </a:xfrm>
        </p:spPr>
        <p:txBody>
          <a:bodyPr/>
          <a:lstStyle/>
          <a:p>
            <a:pPr algn="just">
              <a:buClr>
                <a:srgbClr val="FFC000"/>
              </a:buClr>
              <a:buFont typeface="Wingdings" pitchFamily="2" charset="2"/>
              <a:buChar char="q"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How to achieve Sustainable Livelihoods within the context of EPWP?</a:t>
            </a:r>
          </a:p>
          <a:p>
            <a:pPr algn="just">
              <a:buClr>
                <a:srgbClr val="FFC000"/>
              </a:buClr>
              <a:buFont typeface="Wingdings" pitchFamily="2" charset="2"/>
              <a:buChar char="q"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What type of programmes/activities are required to achieve Sustainable Livelihoods?</a:t>
            </a:r>
          </a:p>
          <a:p>
            <a:pPr algn="just">
              <a:buClr>
                <a:srgbClr val="FFC000"/>
              </a:buClr>
              <a:buFont typeface="Wingdings" pitchFamily="2" charset="2"/>
              <a:buChar char="q"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What indicators should be used to measure SL in EPWP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en-ZA" sz="2400" kern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72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How </a:t>
            </a: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achieve Sustainable Livelihoods within the context of EPWP?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3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095016"/>
              </p:ext>
            </p:extLst>
          </p:nvPr>
        </p:nvGraphicFramePr>
        <p:xfrm>
          <a:off x="457200" y="990601"/>
          <a:ext cx="8610601" cy="422452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707390"/>
                <a:gridCol w="2510608"/>
                <a:gridCol w="1392603"/>
              </a:tblGrid>
              <a:tr h="346026"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Action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Responsibility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Time Frames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218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Profile/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scan  </a:t>
                      </a: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communities to determine available resources, buy in, participation and strengthen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linkages and partnerships </a:t>
                      </a: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with other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bodies across all government</a:t>
                      </a:r>
                      <a:r>
                        <a:rPr lang="en-ZA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spheres (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issue</a:t>
                      </a:r>
                      <a:r>
                        <a:rPr lang="en-US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directive</a:t>
                      </a:r>
                      <a:r>
                        <a:rPr lang="en-US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for communities to be scanned to respond on 1)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EPWP, Funding institutions,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politicians </a:t>
                      </a: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buy-in </a:t>
                      </a: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and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champion the SL </a:t>
                      </a: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concepts, private sector, municipalities ,  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End</a:t>
                      </a:r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 of 2014/15</a:t>
                      </a:r>
                    </a:p>
                    <a:p>
                      <a:pPr algn="just"/>
                      <a:endParaRPr lang="en-ZA" sz="16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Annual updates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2186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Identify and provide sustainable training programmes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e.g. </a:t>
                      </a: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learnerships,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artisan </a:t>
                      </a: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development , relevant scarce and critical skills. Award bursaries to participants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All Spheres, SOEs</a:t>
                      </a:r>
                    </a:p>
                    <a:p>
                      <a:pPr algn="just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Ensure involvement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of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subject matter experts)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09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EPWP</a:t>
                      </a: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 </a:t>
                      </a: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develop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community-based strategies to </a:t>
                      </a: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stimulate rural tourism, utilise existing creative industry  fresh produce markets, Cooperatives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e.g. </a:t>
                      </a: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brick manufacturing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Tourism, Municipalities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67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How </a:t>
            </a: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achieve Sustainable Livelihoods within the context of EPWP</a:t>
            </a:r>
            <a:r>
              <a:rPr lang="en-US" sz="28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Cont.</a:t>
            </a:r>
            <a:endParaRPr lang="en-US" sz="2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4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496193"/>
              </p:ext>
            </p:extLst>
          </p:nvPr>
        </p:nvGraphicFramePr>
        <p:xfrm>
          <a:off x="457200" y="789432"/>
          <a:ext cx="8362950" cy="472905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257800"/>
                <a:gridCol w="1600200"/>
                <a:gridCol w="1504950"/>
              </a:tblGrid>
              <a:tr h="346026"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Action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Responsibility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Time Frames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48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Conduct Impact study on  EPWP participants post EPWP e.g.  Professional EPWP workers what has happened to them. identify possible exit strategies.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M&amp;E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8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Partner with private sector – bring in a carrot like incentives to attract them like tax rebates</a:t>
                      </a:r>
                      <a:r>
                        <a:rPr lang="en-ZA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and breaks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NT, EDD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971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Develop</a:t>
                      </a:r>
                      <a:r>
                        <a:rPr lang="en-ZA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trategies to boost contractors e.g. in procurement. Preferential tendering strategies to enhance </a:t>
                      </a:r>
                      <a:r>
                        <a:rPr lang="en-ZA" sz="1600" dirty="0" err="1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EPWP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participants – align</a:t>
                      </a:r>
                      <a:r>
                        <a:rPr lang="en-ZA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procurement policy instruments.</a:t>
                      </a:r>
                      <a:endParaRPr lang="en-ZA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CIDB, NT, NDPW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8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EPWP to report on sustainable livelihoods as an 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M&amp;E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813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Existing sustainable livelihoods to be enhanced like backyard mechanics analyse the gaps and assist to fill in the gaps.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93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How </a:t>
            </a: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achieve Sustainable Livelihoods within the context of EPWP</a:t>
            </a:r>
            <a:r>
              <a:rPr lang="en-US" sz="28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Cont.</a:t>
            </a:r>
            <a:endParaRPr lang="en-US" sz="2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5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99772"/>
              </p:ext>
            </p:extLst>
          </p:nvPr>
        </p:nvGraphicFramePr>
        <p:xfrm>
          <a:off x="390524" y="922656"/>
          <a:ext cx="8601075" cy="496679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849125"/>
                <a:gridCol w="2204148"/>
                <a:gridCol w="1547802"/>
              </a:tblGrid>
              <a:tr h="346026"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Action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Responsibility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Time Frames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4839"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Synergise</a:t>
                      </a:r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 with existing </a:t>
                      </a:r>
                      <a:r>
                        <a:rPr lang="en-ZA" sz="1600" dirty="0" err="1" smtClean="0">
                          <a:latin typeface="Arial" pitchFamily="34" charset="0"/>
                          <a:cs typeface="Arial" pitchFamily="34" charset="0"/>
                        </a:rPr>
                        <a:t>EPWP</a:t>
                      </a:r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 SL guidelines (piggy</a:t>
                      </a:r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 back on DSD concept/ programmes)</a:t>
                      </a:r>
                    </a:p>
                    <a:p>
                      <a:pPr algn="just"/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SL should be part of programme design for EPWP 4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EPWP Sustainable livelihoods  Steering Team to  Develop Guidelines and concept paper (</a:t>
                      </a:r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ILO/ NDPW/ DSD, etc.)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February 2015/ framework </a:t>
                      </a:r>
                    </a:p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6 months/ roll-out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8937"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Promote development of community co-operatives</a:t>
                      </a:r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  and link them to support institutions such as SEDA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The DTI,</a:t>
                      </a:r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ZA" sz="1600" baseline="0" dirty="0" err="1" smtClean="0">
                          <a:latin typeface="Arial" pitchFamily="34" charset="0"/>
                          <a:cs typeface="Arial" pitchFamily="34" charset="0"/>
                        </a:rPr>
                        <a:t>Dept</a:t>
                      </a:r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 of Small Bus </a:t>
                      </a:r>
                      <a:r>
                        <a:rPr lang="en-ZA" sz="1600" baseline="0" dirty="0" err="1" smtClean="0">
                          <a:latin typeface="Arial" pitchFamily="34" charset="0"/>
                          <a:cs typeface="Arial" pitchFamily="34" charset="0"/>
                        </a:rPr>
                        <a:t>Dev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5-years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97103"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Incorporate</a:t>
                      </a:r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exit strategies and provide linkages into projects</a:t>
                      </a:r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 planning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Funding institutions,</a:t>
                      </a:r>
                      <a:r>
                        <a:rPr lang="en-ZA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implementing bodies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Continuous</a:t>
                      </a:r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73201"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Partnership with the private sector (this requires skilled</a:t>
                      </a:r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 deal makers and negotiators who will negotiate on behalf of Govt.) – incentives, tax rebates, </a:t>
                      </a:r>
                      <a:r>
                        <a:rPr lang="en-ZA" sz="1600" baseline="0" dirty="0" err="1" smtClean="0">
                          <a:latin typeface="Arial" pitchFamily="34" charset="0"/>
                          <a:cs typeface="Arial" pitchFamily="34" charset="0"/>
                        </a:rPr>
                        <a:t>etc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All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Continuous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8967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ZA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Engage on inhibiting treasury </a:t>
                      </a:r>
                      <a:r>
                        <a:rPr lang="en-ZA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regulations </a:t>
                      </a:r>
                      <a:r>
                        <a:rPr lang="en-ZA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while c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apitalising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on the   treasury regulations that  empower the EPWP participants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Govt</a:t>
                      </a:r>
                      <a:r>
                        <a:rPr lang="en-ZA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NT, EDD</a:t>
                      </a:r>
                      <a:endParaRPr lang="en-ZA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Continuous </a:t>
                      </a:r>
                      <a:endParaRPr lang="en-ZA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40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r>
              <a:rPr lang="en-ZA" sz="2800" b="1" dirty="0" smtClean="0">
                <a:latin typeface="Arial Narrow" panose="020B0606020202030204" pitchFamily="34" charset="0"/>
              </a:rPr>
              <a:t>2. What </a:t>
            </a:r>
            <a:r>
              <a:rPr lang="en-ZA" sz="2800" b="1" dirty="0">
                <a:latin typeface="Arial Narrow" panose="020B0606020202030204" pitchFamily="34" charset="0"/>
              </a:rPr>
              <a:t>type of programmes/activities are required to achieve Sustainable Livelihoods?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6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551" y="836613"/>
            <a:ext cx="86105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180203"/>
              </p:ext>
            </p:extLst>
          </p:nvPr>
        </p:nvGraphicFramePr>
        <p:xfrm>
          <a:off x="323850" y="942086"/>
          <a:ext cx="8229600" cy="371540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800600"/>
                <a:gridCol w="1752600"/>
                <a:gridCol w="1676400"/>
              </a:tblGrid>
              <a:tr h="342847"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34440"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Seasonal agro-processing work - </a:t>
                      </a:r>
                      <a:r>
                        <a:rPr lang="en-ZA" sz="1600" dirty="0" err="1" smtClean="0">
                          <a:latin typeface="Arial" pitchFamily="34" charset="0"/>
                          <a:cs typeface="Arial" pitchFamily="34" charset="0"/>
                        </a:rPr>
                        <a:t>Agric</a:t>
                      </a:r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 hubs, storing and school nutrition programme – selling to the fresh produce market – youth trained</a:t>
                      </a:r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 – permanent jobs (packaging, security, storing) longer term jobs 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err="1" smtClean="0">
                          <a:latin typeface="Arial" pitchFamily="34" charset="0"/>
                          <a:cs typeface="Arial" pitchFamily="34" charset="0"/>
                        </a:rPr>
                        <a:t>Agric</a:t>
                      </a:r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, education, social</a:t>
                      </a:r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 development (infrastructure sector)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On-going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42847"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Integrated planning and enhance IGR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All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On-going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998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Indigenous knowledge system that could be integrated with CWP work or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Get ideas from the participants themselves or </a:t>
                      </a:r>
                      <a:r>
                        <a:rPr lang="en-ZA" sz="1600" dirty="0" err="1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pvt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sector </a:t>
                      </a:r>
                      <a:endParaRPr lang="en-GB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CWP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On-going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Identify specific ideal sector programmes – convergence important to avoid overlaps. 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All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On-going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1724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Mentoring and coaching</a:t>
                      </a:r>
                      <a:r>
                        <a:rPr lang="en-ZA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(deliberate programmes)</a:t>
                      </a:r>
                      <a:endParaRPr lang="en-GB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All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On-going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63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2"/>
          <p:cNvSpPr>
            <a:spLocks noGrp="1"/>
          </p:cNvSpPr>
          <p:nvPr>
            <p:ph type="title"/>
          </p:nvPr>
        </p:nvSpPr>
        <p:spPr>
          <a:xfrm>
            <a:off x="0" y="44450"/>
            <a:ext cx="9144000" cy="792163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What </a:t>
            </a:r>
            <a:r>
              <a:rPr lang="en-US" sz="28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indicators should be used to measure SL in EPWP?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Grande" pitchFamily="124" charset="0"/>
                <a:ea typeface="ＭＳ Ｐゴシック" pitchFamily="34" charset="-128"/>
              </a:defRPr>
            </a:lvl9pPr>
          </a:lstStyle>
          <a:p>
            <a:pPr eaLnBrk="1" hangingPunct="1"/>
            <a:fld id="{80FC078F-6DFA-449F-B056-B9C52253232A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7</a:t>
            </a:fld>
            <a:endParaRPr lang="en-US" sz="14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8" name="Picture 5" descr="EPWP letterhead temp-1 (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1" b="12849"/>
          <a:stretch>
            <a:fillRect/>
          </a:stretch>
        </p:blipFill>
        <p:spPr bwMode="auto">
          <a:xfrm>
            <a:off x="6011863" y="6146800"/>
            <a:ext cx="19431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-30480" y="867093"/>
            <a:ext cx="91744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 b="1" dirty="0" smtClean="0">
              <a:latin typeface="Arial" pitchFamily="34" charset="0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2400" b="1" dirty="0">
              <a:latin typeface="Arial" pitchFamily="34" charset="0"/>
              <a:ea typeface="+mn-ea"/>
            </a:endParaRPr>
          </a:p>
        </p:txBody>
      </p:sp>
      <p:sp>
        <p:nvSpPr>
          <p:cNvPr id="140294" name="Line 3"/>
          <p:cNvSpPr>
            <a:spLocks noChangeShapeType="1"/>
          </p:cNvSpPr>
          <p:nvPr/>
        </p:nvSpPr>
        <p:spPr bwMode="auto">
          <a:xfrm>
            <a:off x="0" y="238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140295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 pitchFamily="34" charset="0"/>
              <a:ea typeface="+mn-e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850" y="1219200"/>
            <a:ext cx="8064500" cy="456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solidFill>
                <a:srgbClr val="000000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079953"/>
              </p:ext>
            </p:extLst>
          </p:nvPr>
        </p:nvGraphicFramePr>
        <p:xfrm>
          <a:off x="129413" y="896112"/>
          <a:ext cx="8854694" cy="476707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966587"/>
                <a:gridCol w="1524000"/>
                <a:gridCol w="1364107"/>
              </a:tblGrid>
              <a:tr h="304799"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Action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Responsibility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Frames</a:t>
                      </a:r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40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ZA" sz="16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Income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received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r>
                        <a:rPr lang="en-ZA" sz="1600" dirty="0" smtClean="0">
                          <a:latin typeface="Arial" pitchFamily="34" charset="0"/>
                          <a:cs typeface="Arial" pitchFamily="34" charset="0"/>
                        </a:rPr>
                        <a:t>Implementing</a:t>
                      </a:r>
                      <a:r>
                        <a:rPr lang="en-ZA" sz="1600" baseline="0" dirty="0" smtClean="0">
                          <a:latin typeface="Arial" pitchFamily="34" charset="0"/>
                          <a:cs typeface="Arial" pitchFamily="34" charset="0"/>
                        </a:rPr>
                        <a:t> and funding institutions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r>
                        <a:rPr lang="en-ZA" sz="1600" dirty="0" err="1" smtClean="0">
                          <a:latin typeface="Arial" pitchFamily="34" charset="0"/>
                          <a:cs typeface="Arial" pitchFamily="34" charset="0"/>
                        </a:rPr>
                        <a:t>Ongoing</a:t>
                      </a:r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66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Qualifications acquired</a:t>
                      </a:r>
                      <a:endParaRPr lang="en-GB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578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No. of placement opportunities participants have been exposed to</a:t>
                      </a:r>
                      <a:endParaRPr lang="en-GB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160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Good health and improved standard of livelihoods – food security </a:t>
                      </a:r>
                      <a:endParaRPr lang="en-GB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941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Number of self employment entities created</a:t>
                      </a:r>
                      <a:endParaRPr lang="en-GB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30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Assets acquired for sustainability  e.g. tourism facilities lodges, BBs, hiking trails, farms, game lodges, incl.</a:t>
                      </a:r>
                      <a:r>
                        <a:rPr lang="en-ZA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all social capital</a:t>
                      </a:r>
                      <a:endParaRPr lang="en-GB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890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Non tangible benefits e.g. improved hygiene</a:t>
                      </a:r>
                      <a:endParaRPr lang="en-GB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59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Sustainability</a:t>
                      </a:r>
                      <a:r>
                        <a:rPr lang="en-ZA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indicators - </a:t>
                      </a:r>
                      <a:r>
                        <a:rPr lang="en-ZA" sz="1600" dirty="0" err="1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EPWP</a:t>
                      </a:r>
                      <a:r>
                        <a:rPr lang="en-ZA" sz="16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projects e.g. NPOs. </a:t>
                      </a:r>
                      <a:endParaRPr lang="en-GB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Integrated planning indicators</a:t>
                      </a:r>
                      <a:endParaRPr lang="en-GB" sz="160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72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Z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804</Words>
  <Application>Microsoft Office PowerPoint</Application>
  <PresentationFormat>On-screen Show (4:3)</PresentationFormat>
  <Paragraphs>154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</vt:lpstr>
      <vt:lpstr> Expanded Public Works Programme Summit   27 – 28 November 2014 Commission (2) on the  Implementation of Sustainable Livelihoods  Facilitators: Mr M Tundzi &amp; Mr G Sibanda Rapporteur: Mr Makgale Moela</vt:lpstr>
      <vt:lpstr>Outline</vt:lpstr>
      <vt:lpstr>1. How to achieve Sustainable Livelihoods within the context of EPWP?</vt:lpstr>
      <vt:lpstr>1. How to achieve Sustainable Livelihoods within the context of EPWP? Cont.</vt:lpstr>
      <vt:lpstr>1. How to achieve Sustainable Livelihoods within the context of EPWP? Cont.</vt:lpstr>
      <vt:lpstr>2. What type of programmes/activities are required to achieve Sustainable Livelihoods?</vt:lpstr>
      <vt:lpstr>3. What indicators should be used to measure SL in EPWP?</vt:lpstr>
    </vt:vector>
  </TitlesOfParts>
  <Company>NDPW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Lindiwe Nkuna</dc:creator>
  <cp:lastModifiedBy>Tania Smith</cp:lastModifiedBy>
  <cp:revision>138</cp:revision>
  <dcterms:created xsi:type="dcterms:W3CDTF">2013-08-25T13:34:29Z</dcterms:created>
  <dcterms:modified xsi:type="dcterms:W3CDTF">2014-11-28T05:57:55Z</dcterms:modified>
</cp:coreProperties>
</file>